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5400675" cy="5400675"/>
  <p:notesSz cx="10234613" cy="7099300"/>
  <p:defaultTextStyle>
    <a:defPPr>
      <a:defRPr lang="it-IT"/>
    </a:defPPr>
    <a:lvl1pPr marL="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861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1722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2583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3444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4305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5166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6027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6888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2796" y="-102"/>
      </p:cViewPr>
      <p:guideLst>
        <p:guide orient="horz" pos="1701"/>
        <p:guide pos="170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797838" y="0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EDC5D67-A94B-405B-A12C-17D9BCB81BEC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786188" y="531813"/>
            <a:ext cx="26622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23462" y="3372168"/>
            <a:ext cx="8187690" cy="3194685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742692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797838" y="6742692"/>
            <a:ext cx="4434999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E667B3A-2C61-4323-90BF-487CDA3332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667B3A-2C61-4323-90BF-487CDA333261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05051" y="1677710"/>
            <a:ext cx="4590574" cy="115764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10101" y="3060382"/>
            <a:ext cx="3780473" cy="13801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1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915489" y="216278"/>
            <a:ext cx="1215152" cy="4608076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70034" y="216278"/>
            <a:ext cx="3555444" cy="4608076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6616" y="3470434"/>
            <a:ext cx="4590574" cy="1072634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6616" y="2289037"/>
            <a:ext cx="4590574" cy="1181397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086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70034" y="1260158"/>
            <a:ext cx="2385298" cy="356419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745343" y="1260158"/>
            <a:ext cx="2385298" cy="356419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70034" y="1208901"/>
            <a:ext cx="2386236" cy="50381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70034" y="1712714"/>
            <a:ext cx="2386236" cy="311163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2743468" y="1208901"/>
            <a:ext cx="2387173" cy="503813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743468" y="1712714"/>
            <a:ext cx="2387173" cy="311163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0034" y="215027"/>
            <a:ext cx="1776785" cy="915114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11514" y="215028"/>
            <a:ext cx="3019127" cy="460932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70034" y="1130142"/>
            <a:ext cx="1776785" cy="3694212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58570" y="3780473"/>
            <a:ext cx="3240405" cy="44630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58570" y="482560"/>
            <a:ext cx="3240405" cy="3240405"/>
          </a:xfrm>
        </p:spPr>
        <p:txBody>
          <a:bodyPr/>
          <a:lstStyle>
            <a:lvl1pPr marL="0" indent="0">
              <a:buNone/>
              <a:defRPr sz="2200"/>
            </a:lvl1pPr>
            <a:lvl2pPr marL="308610" indent="0">
              <a:buNone/>
              <a:defRPr sz="1900"/>
            </a:lvl2pPr>
            <a:lvl3pPr marL="617220" indent="0">
              <a:buNone/>
              <a:defRPr sz="1600"/>
            </a:lvl3pPr>
            <a:lvl4pPr marL="925830" indent="0">
              <a:buNone/>
              <a:defRPr sz="1400"/>
            </a:lvl4pPr>
            <a:lvl5pPr marL="1234440" indent="0">
              <a:buNone/>
              <a:defRPr sz="1400"/>
            </a:lvl5pPr>
            <a:lvl6pPr marL="1543050" indent="0">
              <a:buNone/>
              <a:defRPr sz="1400"/>
            </a:lvl6pPr>
            <a:lvl7pPr marL="1851660" indent="0">
              <a:buNone/>
              <a:defRPr sz="1400"/>
            </a:lvl7pPr>
            <a:lvl8pPr marL="2160270" indent="0">
              <a:buNone/>
              <a:defRPr sz="1400"/>
            </a:lvl8pPr>
            <a:lvl9pPr marL="2468880" indent="0">
              <a:buNone/>
              <a:defRPr sz="14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58570" y="4226779"/>
            <a:ext cx="3240405" cy="633829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270034" y="216277"/>
            <a:ext cx="4860608" cy="900113"/>
          </a:xfrm>
          <a:prstGeom prst="rect">
            <a:avLst/>
          </a:prstGeom>
        </p:spPr>
        <p:txBody>
          <a:bodyPr vert="horz" lIns="61722" tIns="30861" rIns="61722" bIns="30861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70034" y="1260158"/>
            <a:ext cx="4860608" cy="3564196"/>
          </a:xfrm>
          <a:prstGeom prst="rect">
            <a:avLst/>
          </a:prstGeom>
        </p:spPr>
        <p:txBody>
          <a:bodyPr vert="horz" lIns="61722" tIns="30861" rIns="61722" bIns="30861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270034" y="5005626"/>
            <a:ext cx="1260158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14/04/2014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845231" y="5005626"/>
            <a:ext cx="1710214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3870484" y="5005626"/>
            <a:ext cx="1260158" cy="287536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1722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458" indent="-231458" algn="l" defTabSz="61722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1491" indent="-192881" algn="l" defTabSz="617220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7152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indent="-154305" algn="l" defTabSz="61722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88745" indent="-154305" algn="l" defTabSz="61722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735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0596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1457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23185" indent="-154305" algn="l" defTabSz="61722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4305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5166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27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lessandrobarulli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v.panaccione@aspin.fr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://www.aspin.fr.it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it/url?sa=i&amp;source=images&amp;cd=&amp;cad=rja&amp;uact=8&amp;docid=9zFZPqkEVfpT8M&amp;tbnid=VfwZ_30CSBJ4EM&amp;ved=0CAgQjRw&amp;url=http://it.wikipedia.org/wiki/Segno_di_spunta&amp;ei=94YYU7f9BcuBywOe7oKADQ&amp;psig=AFQjCNFTiiY2N2Ar6gifDmU2HBhAGiYy0Q&amp;ust=1394202743139254" TargetMode="External"/><Relationship Id="rId3" Type="http://schemas.openxmlformats.org/officeDocument/2006/relationships/hyperlink" Target="mailto:v.panaccione@aspin.fr.it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areaestero@unioncamerelazio.it" TargetMode="Externa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ERVERASPIN\ASPIN (Cartelle Generali)\FORMAZIONE\ANNO 2014\Exportiamo\Export-Manager-www.au-fait.co_.uk_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88169"/>
            <a:ext cx="5400675" cy="2037608"/>
          </a:xfrm>
          <a:prstGeom prst="rect">
            <a:avLst/>
          </a:prstGeom>
          <a:noFill/>
        </p:spPr>
      </p:pic>
      <p:pic>
        <p:nvPicPr>
          <p:cNvPr id="6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049" y="180057"/>
            <a:ext cx="10105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0" descr="D:\Documenti&amp;Valentina\IMMAGINI\LOGHI\Loghi nuovi\Logo CCIAA (colore) 600x172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8489" y="180057"/>
            <a:ext cx="1106745" cy="31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4193" y="2844353"/>
            <a:ext cx="3996482" cy="806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1404193" y="3590855"/>
            <a:ext cx="3996482" cy="2616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it-IT" sz="1100" dirty="0" smtClean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Internazionalizzare un’azienda è una </a:t>
            </a:r>
            <a:r>
              <a:rPr lang="it-IT" sz="1100" dirty="0" err="1" smtClean="0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scelta…</a:t>
            </a:r>
            <a:endParaRPr lang="it-IT" sz="1100" dirty="0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900137" y="756121"/>
            <a:ext cx="36724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0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Aspin, Azienda Speciale della Camera di Commercio di Frosinone, organizza per il 2014 il nuovo percorso di formazione e aggiornamento per le PMI, gli imprenditori, i professionisti che vogliono avvicinarsi all’export. </a:t>
            </a:r>
          </a:p>
          <a:p>
            <a:pPr algn="just"/>
            <a:r>
              <a:rPr lang="it-IT" sz="10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7 incontri che cambieranno il modo di guardare all’estero, che aiuteranno le imprese ad avere un nuovo approccio con la controparte straniera nelle trattative commerciali e a capire come affrontare senza paura le nuove sfide dei mercati internazionali. </a:t>
            </a:r>
          </a:p>
        </p:txBody>
      </p:sp>
      <p:sp>
        <p:nvSpPr>
          <p:cNvPr id="4102" name="AutoShape 6" descr="data:image/jpeg;base64,/9j/4AAQSkZJRgABAQAAAQABAAD/2wCEAAkGBhQSEBUSEBQRFRQUFBYXFBUUEBQUFhYUFxUVFBUXGBIXHCYfGBkjGhYUHy8gIycpLCwsFh4xNTAqNSYrLCkBCQoKDgwOGg8PGikkHyQsLSwtLCwpKSwvKi0sLCwsLC0pKSwpLCwsKiwsLCwsLCwsKSwsLCwsLCwsLCwpLCwpLP/AABEIAMYA/wMBIgACEQEDEQH/xAAcAAEAAgMBAQEAAAAAAAAAAAAABQYBBAcDAgj/xAA/EAABAwIEAwUGBAQEBwEAAAABAAIRAwQFEiExQVFhBiJxgZEHEzKhsfBCwdHhFCNSckOCkvEVJDNic5OyNP/EABoBAQADAQEBAAAAAAAAAAAAAAACAwQFAQb/xAArEQACAgICAQMEAQQDAAAAAAAAAQIDESEEEjEFE0EUIlFhcYGhsdEyQpH/2gAMAwEAAhEDEQA/AO4IiIAiIgCIiAIiIAiIgCIiAIiIAiIgCIiAIiIAiIgCIiAIkrD3wJJACAyV8ucBqdFE33aNjB3O9/3HRvlxd5eqq+I40+qdSY5bD/T+slcrl+qU0aW3+jLbyoV/tlyoYxSfU9210uieh8DxW6FzKldOpuFRu7TPjG49JXRrC8bVptqMMhwlR9N9Q+rUlJYa/wAHnG5Hu5z5NhElF1zWEWUQGEWUQGEWUQGEWUQGEWUQGEWUQGEWUQGEWUQGEWUQGEWUQGEREAXy6oBqdBzX0SqVidjiDqhIfZ1GZjkY572Q2e7LYIJiFTdOUI5jHJXObitLJP3WOtgmmA4cXuOWmP8AN+LylVvEMbLzuX9SIYP7afHxdK0b22v3Gats54GxpV6TgPBkghalMu1D6dSmQYio0A7TtK+X9Q5XLw8xaRy+Rfa/hpHrUqlxlxJPMr4RF86228s54Ux2HxbJVfavOnx0vA8PqPLqoV9QDcgKLxLEW03061N7c9N2oDhJad9Ohgroen3SptUkX0TcJpo7OEWjg2JNr0W1Gn4hrHPit9ffQkpxUl8n0CaayjCIikehERAEREAREQBERAEREAREQBERAEREARCVWMdx15mnbkjg5438G/r6c1KMHJ4RCc1FZZv4v2qoW5yuJc/+hgk+Z2b5qoX/ALQ6zp93TDB1Mnz0Uc+2AflhznbujWJ5nmvOpZBxJBGVoE6Dc7cVthCqPnZinZbL9I1LrtDc1ZAcSeTWkn1Mr7wCjWBcXl8RpmJOvPUx8ls2mKUaLodUZqNYM6+AX3ddp6R7rXO1nvBuvQNB4naToN9VTdyqq1tr+NFXu1w3KW/5IPGu1FxbucQ9gY3SRTIcXchrGb5DlwVdt/aLWLpeRqdQ+SP9e62MXuvenvQBsBOw/XmVTr22AccuoXAsthzHixa+DPG2N+pHWLDtHTqQHQwnaTLT4O/VbeJ3/umSBmc45WNGpc47CFxMXL2iA4gcpV59mnadrLum6+JcxgIolx0Y4n4vrHD0XKn6PBSUs6zsLiPO3o6tgvs2p+4abo1TXdLnuZWc2CdcoAMGPrPRetx7M6Z+C5uR0f7uqPRzZ+auFCu17Q5pBBEg9F6L6FcWlpLqjrfT148IgOy3Z2paZw+sKrHAZW+5FPKRMnQkbR6KfRFfCuNcesVotjFRWEZREUyQREQBERAEREAREQBERAEREARYRAEKSo7GsWbQpl5iYMA9OJ6KE5qCcpeCMpKKyzS7Q462n/KB7xHejgDsPE/RV2ldzJZlGkN4gDnGxPj6bqq3N/VquLmAOJeS5zjvO5+g6ABeVS9qseCQMrWEvhx1MwIB8vXdfL8n1Hkzk1TPqv6ZOLLnNyzjRYDTfSltNzpcS57tA50zx33UJdYBUquBqE5AZDZnXnqtKnjFWmC9wLqlR0U2bkzo0QPLZTdPspd1G5rm7qsJGtOllaG8YzDdZF9U8uVmvy8v/wAPHONyzsrmMWLaQ1ieDZElQ771rQMzhPQz9FfaHYS1a4l813DdzqpcPRpAW/b4JRaYpUqTYEyGN0HjutFbX/HcmZfpo5wsnMC51T4KdV87ZWOUZVwesSR7vL/c4BdXxCsB3SJO7eSrl42SSd12eNxLpbUcGiEY1lCqYE78RbHISfmlWlGyst3SULc01t+mn/2NkJ5Okeyft7TYGWdZxaXGGFziQXE6Q47TtHPxXYwvyFVbB0X6U9m3aY3uH06jzNVk06vV7I73+ZuV3mVbCvosGyp/BakRFMvCLCIDKLCIDKLCIDKLCIDKLCIDKLCIDKwShVW7QY64k07fh8T94PJv6qUYuTwQnNRWWTl9jVGiJq1GN6TJPg0aqu3ntHot/wCm17/Ij79VRru+oguL6oLtZOriT4iZUS7HGNcDkzQfxGB6DVTlZxql90sswT5mH+C+W/tNqPcR7loaNjJJJ4CJ3Piqb2s9oYqvNKppqMxAdl0/C0/0jTXiV5VMcJnK2m2WkDK34Z4iePCeROyr2J2bajDMZhJnruuJyeTVyZdEtGKfKjd9mXgtOE45Re0Na6D1EDydstu9e0NLnxlA1/LzXJadZ9FxLCRzHA+IU92Z7SzXp/xgL7dr5LRt0nm0cRy8Vy5+l/d2hLX9yP0jb09HXewXZYvIvrhsFw/5dh/Az+s9Tw6SeIi239qAFs4ffsq0xUpOBYRpG0aei8L+4B+/v7K7K41cq1CJ1fahGvqiAuaYaNIEmOWsT9F43tw3+Fe1gIccgeS34s24EmYIDmyORhSNOxNWdWxnaXPk5+6IDQ2AAIPz4lbNbBqPFgMCBmJPyJW6ji10rCWzyupR2VHEKBjMRlEaM5aRGwjwjgq3eM1V1x2AD/sqbeOkld2jGMGG9byQ101Qt21T19SLSQfEHmFC3YUZ4kso9inF4ZDV2rpXsIxsMuK1q50GqA9g4FzAc3nl+nRc5rhW/wBmeBvbfWtzmAbn2494OYB5yPVYLEbqvJ+hVlYRZjYEWUQGEWUQGEWUQGEWUQGEWVhAFglZlQvaTFhTpkTwl3QcvP6Aqm62NUHOXwQnNQi5Mj8a7RFzjSpuAHEjeP3VSxPCTVaQ6o/KRqA6BHKNgoqgH1S55c5uZ090wemvLYL0uLp9MElzi2ACSQYYAZPivjb+RyLJ6sf8HElyvdX3oi2WjnS1jGBoMMOpgDjqF93FoykzvH9z4eamLHs3cXdAVXv9zSqE5GNZ3iwbEnhOvjy1XtT7GW9M6sdUPFz6hjb+gAAroKDhFOev0v8AZH6dJZZR6twANNST8LQXLBwy4eO7Rc0EHWp3dtdjuunWtixjHPaxrGMH4Whsu4NB5kqLxYOkt4DccQeRK2cbjytmuqwFRGD7YOb3fZ9zmgvcAeTRPPiVpV7UNEDQBXK8Z3fvqq9fUl9E+BhbNMLNk17O+3LbN3uK2YU6jvjkkNJgCW8B1Hmuv0K7XPHvCMuu8QdIA1+9F+a7li7l7Kr1tzYNdUh1SkTSObXugDLoebSB5KmuhVSbNUVl5Jm9xVlEmnb5BqHOJdmGojKBO+3ERK0X43U+LNmLQQR/h1GyDpl+F4mOoVkFrTaIaymByDGgekKr4zaPa5z2ZXNJByAZSIEc4P7rSt+C7x5NTGb4OMN8ZOxH67KsX1ST4cvzUtcXRbuGnptHRQV5VzEugCeW33uttMXnMkYrpLGIy/oaVzVkAciT6hRFyJ2UoaoB7zQ4cpj0K9sDqA1SAxmjSc2pcOWvmpWvrnCIVR7Yyyo3VItMOBB6iF032f0D/wAs0RvTOuo3Dj5/mojFsKbWEHQ8+StPsxwtzajGuIPu2kyBwDQP/olc+Uso6EIdWdSRZRZy8IsIgMosIgMosIgCIVVMc7XFjzSpZc3AnWOEx47LNyOTDjx7TK52RgsyJ3E8bo24mq8NJ2bu4+DRqqniXtTpM+Bh6F5DZ8pVJxq2rve5xe507kujMeQIVaZZGcwEwd+E+PFZo+q0tZis/wAvByrufOLwlg6HR9sLiHF1Numwa12o8XEKtY77TGVyWFrgHAd46STGbThEFup4KHe4RKr+NsaTtB5rLO76t9ZrC/RmhyZcj7J+DouGXTXMblI6jj6LYwvDP4+7FD/BpEOru5/0055n9eS5BaX9Sm4FjnSNiCdP2XZ/ZrjrXWxpUhFRpmqT+NzvxBx6CIVEfTlVL3XtIvhxujTe0jpj6lMNymAAIAA0AGwCrd9SYXQM2s8CfwmBAEzML7q1nxH5heVVnumtql2p0DQ9sFxB06dfBdNdeQ1g3ykrHo+P+GvNMtzNa1w1aSTl1DthpJ1B1UXjdqGiBsPufFbdTGH7w2BJIDpJHR22YQdDuD0UXjF0SY0IHWAZ21G43XX40FW9IjbBdcFavBv98YUDfBTtWrBPEHccMvL91B3i6kstbMSwvBBXLVfvYxeVKdatTcHe6fSDxI0ztc0SD1aT6BUS7YRuDr0XR+y9U06NM8qbQdebR6rC12eDbHSbOhXWIgBVvEsTlR91i08VEXF4SVsrowZLL86Pq8uZUeLiD3tWnQjp+qxWrLSq1FfPGMFEM5yZvKcGGnMDsVM4Zbtp0+6QS74nDiQdh0CrcFxDW6k6AKzUaQYxrBwEfqfVYLpPGDpURTeUj7AkrpHYbDslJ1QjV5gf2j9T9FTOz+EOr1Q0bTqeTeJ++a6tb0Qxoa0QGgADoFikzYj0WVhFWSCLKIDCJKSgCLQvMfoUv+pVpt8XCfQLUZ2xtC0O98wNOxdLQfUL1xfkj3j+T37QYmKNFziYOU+Q4+ewHUhcnq3Ty41chJOoMiCToBG8DbwVj7b4sKmRjXA53AkAzDAJa08pmVFPGgHkvkPU+T3tx8HB5t3ezC+DXu8ZYaZfUYXCQxjBGZ7jwHn9FqVsIvawyijRtmn+uoC6OjQPyU92IwcXN0a7h/Jtjlp8n1uLv8u/+lWzFWgExHGOGsGNfGBG5le08JxrU4rb/PwWqqU4KUjmtL2faTVrOIGkU2hgk8JMyfJR972et2/AyY4vJcT5HRdLr2FVzWBzQ1oJdOkwWkQWyZdrvGnkqhjVGCV3OF6fbKWZs8lW60mUm+tQNgAJ4BR1niNS3qirRcWEHWDAI5EcQVOYi36qvXQ1P7LtuhRj1NNTytndMGP8VQpXGcsY9oPEk66jTaIInopJlNgc7KGuhh7xYJ0GmpE7qkeyzHyLJ1F7HOFKp3CRu14z8dNDO3NWK5xTVxAyjKRHksfH46g+sS6PWBr4vQ7vvGVADEe72Bgk7jj5KvXt8RAluo1McfVe+IXss/7v35KCu6+ZwJ5Lr10a2UWch+InnW04z5j8lqsqZqjAGMJJAMgkHmYnlK+3XAALSNDx4g8wvfAXiXmNYHe8eAH3svbHhbPKo9paNzFsPZVGV3kRuFOdmbH3dHK4h0AAEjgNtPJRtNmZwCsjKeRmXjx8Vkh5N08YNS/oNcNQNNo0VNr1iCQdCOBVruqypXaG5IrGZ2EGInz4rRXa08GW6pNZR81bhadW5WnUu1sYThj7l8NkNG7oJA1GgO0qU7SqFZM4U9jKeeZc8Tvs0H5dVY8Jw91dzQwE5oI8DrJ5BfWDezCpVdTnuUGiXZpmoZmCNJbx69F1TCsGp27YYNTu47n9B0CwTnvJ0oRwsHngWCNt6cCC4/G7meQ6BSaLKpLDCLKIAsIiA869UNaXOMAbqgY12hqXMik4tZrDWuguExLnD6beKlu22LkNNGnBJGveiAdzMbxoPE8lRbO4eHhuWGNmY48Gj0+oXE9S59lL6UtJrz4OZyeSlP2/gg78VA8zo0HXKI9TzUZfUQ5uV0kDbUmJVqx3GKBbkL2A8WMa5zuoJAVaq2tV2tOhWI0IJYWiOGp04LFVyORyMSsycyyFnfMXorDMRq0D/LcYB0nWFa8I7WPu2toBsXLyGCPhIO7ukfuoO5wCsZzBjfF0n5LRt6L7aoKtN5bUbq1zdIP5rqPhxvWZR3+Tcq4WLfk/RWDsba27KFPZggni5x+Jx6kyV7Ou2tAqDO6prDADB4SdNhvoovsnftvbanXdpmb32gx3wS1wngJBPgQrI+4DRGwC2cXjuK+/bNVcXj7iCrY846PbAOkAEQdSDrvwBmOBG8Km4zVkyQRJ0mduXJWHtBXYXFwkO4wT3uGo8uCp97c5jBcY4SSQF3Ka2t/BXdZF/avJE4g+fGPXqoDEbN7W5nNcGnYkKfeyoX+7bIcT6Rxn81N3FAOaGO7wgAzrOkKN0saQor7bZMdmrSaA1IhrBLTyB4ei9bzDzBh5nhI+q3sJszRt2jKQ0iWkgxHitW9rquuTisosnWpS2VO8rEOIO4MKPrXC9e01wGvBAiRqef7qvVb1a/eTiZHT1lgkMxe4NbuTA++SsFjbBjcrNTPePMqG7P4BWrEVGB3HI0A5nmCNOQ6rp/ZD2fmiwVL0gvMEsBkCNmzyHqZMrFbbnRupr67PfsX2akivVHdHwA/iPPwH1Vsv6VFw/mhp8u98tV81KpIhvdHIclqPt1RjeTQ2Q9/hNsfhFUeYj56qt412bt3sioXx+GB3gY4H9dFcqlqom+w+XeS9TeSMvBT8O7IYcCPfC8d4vZHo0Awul4DZ2TGt/hmU2gfDI1HhOxVZdhq9LagaZkeY5pLZ5FpHQgsqrWeLPYRxYdweHXwVjt7kPGm/JVNFp7IsIvD0yiwiAyvOtWDQXOMACSegX2VX+0uIQMg2bBd1J+Bv5+Sz8m9UVubK7JqEXIpN9fGrVqvdv7wgjkB8I8gR5ytC5xBtOk53EDTqdh8140HxXrMPEh/qIP0B8144bYG5vqdICWsPvXjhDfhB8THqvjlW+RfmXzs+ZTdk1+y5dnezwp29OnDRVc3PVeW653EOcM0axMR04arYxmxa1jnFxeYiTrETp46qWq4fmphr3ujcgZYnxIk+aqGLPNPM12rejhqBMaRuBpqI25BfY8fidsZR2ekVHZVMTZ8XThx+9vVVHEm6lWi/qa6zB+krVbgbKtEu7wcScpO2nTl+i7U4RriU0xy8ItHsybVpWbwXAtc4Ppt10Dm94TzkSpnEMTqwZa6B98F89krR1K0aXt0gNLgDlloA3/VfV/cQo1yil4NM4N6yVa9xEuJkqIuLhYxy6DKrgJ11166qHFw6o4MYJcToBzWp3Lrox+y+2GTWFU3Ofnk5W8Z3PAfmrh2cwV1xWA1yjVx5D72Wh2T7I3VZzWuaGUmNEvPwuJ3Df6o3J56cyuo2Nk2gz3VEf3O4k/foubZPs9HUrj1ib9RzGNDTAaBAbvoNNlXMTpWztqR8Q7L8tQpJ9DidStStaqCWCTeWUrHcKtywtexxnZubWeeaNFHYNhGH03g1rWo+Du64Lx/64AKtmIWQc7bZaDsL6KzDwVtrJdcIxC2yj3ORgOwgCek8fVSBZOpXPLW0cDlaTBnTy+StGCXlRgDahLgOe/8AuqmsFqeSacxebqa2W6iQsGivMnuDSfTWmbRS5oLBoL1Mi1khzZr4Nipr3Cx/Dp2HUjKNqIjktyhSjbgtgW69BTUWTR6MdK+l8tavpRPQiIgPK4eQ0kCSASBzIGyo2NP+ATOYZ3Hm536RCvhCpfanDjTqB4+B0x0duR57+q4frMJOjsvBh5qft5RRe0VBzHNuKf4dH/29enD0U/2GtSyi67I79dxLf/E2WtA8dT4QtDE6Tqpp2zPjuHhngzd7vABX2tghpUwyiM1NoADOLQBAA5hZPSapTgpteNGDi0t5miv4n2jcAdHDxB+qpuI4oXkyrTi1UiQQRzBBC5jid/ke5pkQSNd44fKF93ROEFgvtrk0nk261wXdwCZOg69FZcNsX1XMpNEu0Gg02+QUR2X7K3dx/MpMgO0DnggAEiXSeEcNz812Ps/2bZaM/rqkQXR8gOAWe61SejZx63FbJCxtG0KLaekNEeJ3JjqZUViVjQf/AIWvMEt+QUu+nxOpWvUohZ0Xs5/jvZO3eBmY8kfDD8unHUDbotjs3Y2tqf8A8jJO7y973eeedPBWi5s8xWs7DOin5RD5yiZ/4qx0NYYPLQEDotlrIGir1thes8QZCn7eoSId5FVlh51GLXfTd9hSgYsGkvVIi4kC+zXwbJTrrdef8Op9yPQhRYrft6ErcFsvWnRhVyeScVgW4he6+Q1fSgTMrCIgCIiAIiIDKwiIAiIgMrUxKxFam5juOx5HgVtrCjOCnFxl4Z40msMoPY3BnG+r1qrSP4f+TTBH4yA57h5Ea8nK71a8bCT8l91Dy4r5NNV8eiNMFCPhFddarj1RFX4c/RwaRyLQfqq1Wwv+Zna2mCNj7phjzIKuj6BWsbHotaYZp4fjjwIqNmOIEac4/JTVJwf3gdFHixg7LaoUy0yFBk0bRYvg0AvYLK8ye4NV1svk2q3Fhe9h1RqttYXq2kvVZXmT0xCIsrwGCFjKsogGVIWUQGFlEQBERAEREAREQBERAEREAREQGISERAIWMqIgGUJlREBkBZREAREQBERAEREAREQBERAEREAREQBERAEREAREQBERAf/Z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980257" y="2268289"/>
            <a:ext cx="25922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Il percorso formativo sarà tenuto dal dott. Alessandro </a:t>
            </a:r>
            <a:r>
              <a:rPr lang="it-IT" sz="1000" dirty="0" err="1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Barulli</a:t>
            </a:r>
            <a:r>
              <a:rPr lang="it-IT" sz="10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, consulente aziendale e formatore.</a:t>
            </a:r>
          </a:p>
          <a:p>
            <a:pPr algn="just"/>
            <a:r>
              <a:rPr lang="it-IT" sz="1000" dirty="0" smtClean="0"/>
              <a:t>Una Laurea in Scienze Politiche con specializzazione in Commercio Internazionale, Alessandro </a:t>
            </a:r>
            <a:r>
              <a:rPr lang="it-IT" sz="1000" dirty="0" err="1" smtClean="0"/>
              <a:t>Barulli</a:t>
            </a:r>
            <a:r>
              <a:rPr lang="it-IT" sz="1000" dirty="0" smtClean="0"/>
              <a:t> ha maturato significative esperienze in aziende di produzione prima di</a:t>
            </a:r>
          </a:p>
          <a:p>
            <a:pPr algn="just"/>
            <a:endParaRPr lang="it-IT" sz="1000" dirty="0" smtClean="0">
              <a:latin typeface="Calibri" pitchFamily="34" charset="0"/>
              <a:ea typeface="Arial Unicode MS" pitchFamily="34" charset="-128"/>
              <a:cs typeface="Calibri" pitchFamily="34" charset="0"/>
            </a:endParaRPr>
          </a:p>
          <a:p>
            <a:endParaRPr lang="it-IT" sz="1000" dirty="0" smtClean="0">
              <a:latin typeface="Calibri" pitchFamily="34" charset="0"/>
              <a:ea typeface="Arial Unicode MS" pitchFamily="34" charset="-128"/>
              <a:cs typeface="Calibri" pitchFamily="34" charset="0"/>
            </a:endParaRPr>
          </a:p>
          <a:p>
            <a:endParaRPr lang="it-IT" sz="1000" dirty="0" smtClean="0">
              <a:latin typeface="Calibri" pitchFamily="34" charset="0"/>
              <a:ea typeface="Arial Unicode MS" pitchFamily="34" charset="-128"/>
              <a:cs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2145" y="2340297"/>
            <a:ext cx="1008112" cy="9219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409" y="180057"/>
            <a:ext cx="178492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900137" y="3348409"/>
            <a:ext cx="3672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000" dirty="0" smtClean="0"/>
              <a:t>iniziare un percorso professionale come consulente e formatore. Svolge la sua attività in Italia e all'estero, collaborando con imprese private, associazioni di categoria ed enti pubblici.</a:t>
            </a:r>
          </a:p>
          <a:p>
            <a:pPr algn="just"/>
            <a:r>
              <a:rPr lang="it-IT" sz="1000" dirty="0" smtClean="0"/>
              <a:t>Si occupa di strategie aziendali, marketing e processi di internazionalizzazione.</a:t>
            </a:r>
          </a:p>
          <a:p>
            <a:pPr algn="just"/>
            <a:r>
              <a:rPr lang="it-IT" sz="1000" dirty="0" smtClean="0"/>
              <a:t>Ha pubblicato "Le pillole anti crisi. Manuale semiserio di sopravvivenza per imprenditori".</a:t>
            </a:r>
          </a:p>
          <a:p>
            <a:pPr algn="just"/>
            <a:r>
              <a:rPr lang="it-IT" sz="1000" dirty="0" smtClean="0"/>
              <a:t>E' fondatore del progetto no profit The </a:t>
            </a:r>
            <a:r>
              <a:rPr lang="it-IT" sz="1000" dirty="0" err="1" smtClean="0"/>
              <a:t>Human</a:t>
            </a:r>
            <a:r>
              <a:rPr lang="it-IT" sz="1000" dirty="0" smtClean="0"/>
              <a:t> Marketing.</a:t>
            </a:r>
          </a:p>
          <a:p>
            <a:pPr algn="just"/>
            <a:endParaRPr lang="it-IT" sz="1000" dirty="0" smtClean="0"/>
          </a:p>
          <a:p>
            <a:pPr algn="just"/>
            <a:r>
              <a:rPr lang="it-IT" sz="800" dirty="0" smtClean="0">
                <a:hlinkClick r:id="rId4"/>
              </a:rPr>
              <a:t>www.alessandrobarulli.com</a:t>
            </a:r>
            <a:r>
              <a:rPr lang="it-IT" sz="800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60040" y="612105"/>
          <a:ext cx="4668659" cy="3869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4243"/>
                <a:gridCol w="1224136"/>
                <a:gridCol w="2520280"/>
              </a:tblGrid>
              <a:tr h="283033">
                <a:tc gridSpan="3">
                  <a:txBody>
                    <a:bodyPr/>
                    <a:lstStyle/>
                    <a:p>
                      <a:r>
                        <a:rPr lang="it-IT" sz="1400" dirty="0" smtClean="0"/>
                        <a:t>Prossimi </a:t>
                      </a:r>
                      <a:r>
                        <a:rPr lang="it-IT" sz="1400" dirty="0" err="1" smtClean="0"/>
                        <a:t>appuntamenti…</a:t>
                      </a: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487288">
                <a:tc>
                  <a:txBody>
                    <a:bodyPr/>
                    <a:lstStyle/>
                    <a:p>
                      <a:r>
                        <a:rPr lang="it-IT" sz="700" b="1" dirty="0" smtClean="0"/>
                        <a:t>04 marzo 2014</a:t>
                      </a:r>
                    </a:p>
                    <a:p>
                      <a:r>
                        <a:rPr lang="it-IT" sz="700" dirty="0" smtClean="0"/>
                        <a:t>Ore 15.00 </a:t>
                      </a:r>
                      <a:br>
                        <a:rPr lang="it-IT" sz="700" dirty="0" smtClean="0"/>
                      </a:br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800" b="1" dirty="0" err="1" smtClean="0"/>
                        <a:t>Exportare</a:t>
                      </a:r>
                      <a:r>
                        <a:rPr lang="it-IT" sz="800" b="1" dirty="0" smtClean="0"/>
                        <a:t> o non </a:t>
                      </a:r>
                      <a:r>
                        <a:rPr lang="it-IT" sz="800" b="1" dirty="0" err="1" smtClean="0"/>
                        <a:t>exportare</a:t>
                      </a:r>
                      <a:r>
                        <a:rPr lang="it-IT" sz="800" b="1" dirty="0" smtClean="0"/>
                        <a:t>? Questo è il </a:t>
                      </a:r>
                      <a:r>
                        <a:rPr lang="it-IT" sz="800" b="1" dirty="0" err="1" smtClean="0"/>
                        <a:t>dilemma…</a:t>
                      </a:r>
                      <a:endParaRPr lang="it-IT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Quali sono le decisioni da prendere se si vuole andare all’estero con la propria azienda? Come si deve organizzare una PMI? Quali sono gli aspetti da analizzare per misurare l’Export </a:t>
                      </a:r>
                      <a:r>
                        <a:rPr lang="it-IT" sz="600" dirty="0" err="1" smtClean="0"/>
                        <a:t>Readiness</a:t>
                      </a:r>
                      <a:r>
                        <a:rPr lang="it-IT" sz="600" dirty="0" smtClean="0"/>
                        <a:t>? Quali le caratteristiche personali e professionali dei manager internazionali? 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72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b="1" kern="1200" dirty="0" smtClean="0"/>
                        <a:t>20 marzo 2014</a:t>
                      </a:r>
                    </a:p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800" b="1" dirty="0" smtClean="0"/>
                        <a:t>Globale dove? E come?</a:t>
                      </a:r>
                      <a:endParaRPr lang="it-IT" sz="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Le strategie di internazionalizzazione. Dall’export alle forme più evolute di presenza all’estero. La pianificazione delle attività. I metodi per selezionare un Paese di interesse. Il Piano di Business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9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b="1" dirty="0" smtClean="0"/>
                        <a:t>03 aprile </a:t>
                      </a:r>
                      <a:r>
                        <a:rPr lang="it-IT" sz="700" b="1" kern="1200" dirty="0" smtClean="0"/>
                        <a:t>2014</a:t>
                      </a:r>
                    </a:p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 smtClean="0"/>
                        <a:t>Business Friends</a:t>
                      </a:r>
                    </a:p>
                    <a:p>
                      <a:endParaRPr lang="it-IT" sz="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La gestione di un incontro di business con i Cinesi è diversa da quella con gli Arabi. Così come fare affari con i Tedeschi richiede un approccio diverso rispetto agli Americani. Conoscere le tecniche di </a:t>
                      </a:r>
                      <a:r>
                        <a:rPr lang="it-IT" sz="600" dirty="0" err="1" smtClean="0"/>
                        <a:t>doing</a:t>
                      </a:r>
                      <a:r>
                        <a:rPr lang="it-IT" sz="600" dirty="0" smtClean="0"/>
                        <a:t> business per...sbagliare di meno nelle negoziazioni d’affari.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67005">
                <a:tc>
                  <a:txBody>
                    <a:bodyPr/>
                    <a:lstStyle/>
                    <a:p>
                      <a:r>
                        <a:rPr lang="it-IT" sz="700" b="1" dirty="0" smtClean="0"/>
                        <a:t>17 aprile 2014</a:t>
                      </a:r>
                    </a:p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 smtClean="0"/>
                        <a:t>Andare insieme, andare lontano</a:t>
                      </a:r>
                    </a:p>
                    <a:p>
                      <a:endParaRPr lang="it-IT" sz="7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600" dirty="0" smtClean="0"/>
                        <a:t>L’importanza delle sinergie tra imprese. I requisiti per allearsi. Le alleanze strategiche. Le joint </a:t>
                      </a:r>
                      <a:r>
                        <a:rPr lang="it-IT" sz="600" dirty="0" err="1" smtClean="0"/>
                        <a:t>ventures</a:t>
                      </a:r>
                      <a:r>
                        <a:rPr lang="it-IT" sz="600" dirty="0" smtClean="0"/>
                        <a:t>. I consorzi export e le</a:t>
                      </a:r>
                      <a:r>
                        <a:rPr lang="it-IT" sz="600" baseline="0" dirty="0" smtClean="0"/>
                        <a:t> </a:t>
                      </a:r>
                      <a:r>
                        <a:rPr lang="it-IT" sz="600" dirty="0" smtClean="0"/>
                        <a:t>reti fra imprese.</a:t>
                      </a:r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6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b="1" dirty="0" smtClean="0"/>
                        <a:t>08 maggio 2014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 smtClean="0"/>
                    </a:p>
                    <a:p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 smtClean="0"/>
                        <a:t>I love </a:t>
                      </a:r>
                      <a:r>
                        <a:rPr lang="it-IT" sz="800" b="1" dirty="0" err="1" smtClean="0"/>
                        <a:t>speaking</a:t>
                      </a:r>
                      <a:r>
                        <a:rPr lang="it-IT" sz="800" b="1" dirty="0" smtClean="0"/>
                        <a:t> export</a:t>
                      </a:r>
                    </a:p>
                    <a:p>
                      <a:endParaRPr lang="it-IT" sz="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Dall’</a:t>
                      </a:r>
                      <a:r>
                        <a:rPr lang="it-IT" sz="600" dirty="0" err="1" smtClean="0"/>
                        <a:t>email</a:t>
                      </a:r>
                      <a:r>
                        <a:rPr lang="it-IT" sz="600" dirty="0" smtClean="0"/>
                        <a:t> ai social </a:t>
                      </a:r>
                      <a:r>
                        <a:rPr lang="it-IT" sz="600" dirty="0" err="1" smtClean="0"/>
                        <a:t>networks</a:t>
                      </a:r>
                      <a:r>
                        <a:rPr lang="it-IT" sz="600" dirty="0" smtClean="0"/>
                        <a:t>, passando attraverso website e company </a:t>
                      </a:r>
                      <a:r>
                        <a:rPr lang="it-IT" sz="600" dirty="0" err="1" smtClean="0"/>
                        <a:t>profile</a:t>
                      </a:r>
                      <a:r>
                        <a:rPr lang="it-IT" sz="600" dirty="0" smtClean="0"/>
                        <a:t>. Le cose da fare e gli errori da evitare. Un viaggio nel mondo della comunicazione delle aziende che operano con l’estero.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it-IT" sz="700" b="1" dirty="0" smtClean="0"/>
                        <a:t>22 maggio</a:t>
                      </a:r>
                      <a:r>
                        <a:rPr lang="it-IT" sz="700" b="1" baseline="0" dirty="0" smtClean="0"/>
                        <a:t> </a:t>
                      </a:r>
                      <a:r>
                        <a:rPr lang="it-IT" sz="700" b="1" dirty="0" smtClean="0"/>
                        <a:t>2014</a:t>
                      </a:r>
                    </a:p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 smtClean="0"/>
                        <a:t>Posso presentarti la mia azienda</a:t>
                      </a:r>
                    </a:p>
                    <a:p>
                      <a:endParaRPr lang="it-IT" sz="7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Come si organizza - e soprattutto si gestisce - un evento fieristico in un altro Paese. La pianificazione delle attività. Gli aspetti logistici. L’accoglienza clienti, le domande da fare, le informazioni da utilizzare.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37764">
                <a:tc>
                  <a:txBody>
                    <a:bodyPr/>
                    <a:lstStyle/>
                    <a:p>
                      <a:r>
                        <a:rPr lang="it-IT" sz="700" b="1" dirty="0" smtClean="0"/>
                        <a:t>05 giugno 2014</a:t>
                      </a:r>
                    </a:p>
                    <a:p>
                      <a:pPr marL="0" marR="0" indent="0" algn="l" defTabSz="6172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700" dirty="0" smtClean="0"/>
                        <a:t>Ore 15.00</a:t>
                      </a:r>
                    </a:p>
                    <a:p>
                      <a:r>
                        <a:rPr lang="it-IT" sz="700" dirty="0" smtClean="0"/>
                        <a:t>Sala</a:t>
                      </a:r>
                      <a:r>
                        <a:rPr lang="it-IT" sz="700" baseline="0" dirty="0" smtClean="0"/>
                        <a:t> Convegni Aspin</a:t>
                      </a:r>
                      <a:endParaRPr lang="it-IT" sz="7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b="1" dirty="0" err="1" smtClean="0"/>
                        <a:t>Made</a:t>
                      </a:r>
                      <a:r>
                        <a:rPr lang="it-IT" sz="800" b="1" dirty="0" smtClean="0"/>
                        <a:t> in </a:t>
                      </a:r>
                      <a:r>
                        <a:rPr lang="it-IT" sz="800" b="1" dirty="0" err="1" smtClean="0"/>
                        <a:t>Brand</a:t>
                      </a:r>
                      <a:endParaRPr lang="it-IT" sz="800" b="1" dirty="0" smtClean="0"/>
                    </a:p>
                    <a:p>
                      <a:endParaRPr lang="it-IT" sz="7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dirty="0" smtClean="0"/>
                        <a:t>Come costruire un marchio. L’uso di colori, nomi e </a:t>
                      </a:r>
                      <a:r>
                        <a:rPr lang="it-IT" sz="600" dirty="0" err="1" smtClean="0"/>
                        <a:t>loghi</a:t>
                      </a:r>
                      <a:r>
                        <a:rPr lang="it-IT" sz="600" dirty="0" smtClean="0"/>
                        <a:t>. Le tecniche di affermazione di un </a:t>
                      </a:r>
                      <a:r>
                        <a:rPr lang="it-IT" sz="600" dirty="0" err="1" smtClean="0"/>
                        <a:t>brand</a:t>
                      </a:r>
                      <a:r>
                        <a:rPr lang="it-IT" sz="600" dirty="0" smtClean="0"/>
                        <a:t>. Il valore associato e percepito di un marchio. Le strategie di </a:t>
                      </a:r>
                      <a:r>
                        <a:rPr lang="it-IT" sz="600" dirty="0" err="1" smtClean="0"/>
                        <a:t>branding</a:t>
                      </a:r>
                      <a:r>
                        <a:rPr lang="it-IT" sz="600" dirty="0" smtClean="0"/>
                        <a:t>.</a:t>
                      </a:r>
                    </a:p>
                    <a:p>
                      <a:endParaRPr lang="it-IT" sz="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324073" y="4840832"/>
            <a:ext cx="4752528" cy="307777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just">
              <a:defRPr/>
            </a:pPr>
            <a:r>
              <a:rPr lang="it-IT" sz="700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La partecipazione è gratuita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. Per </a:t>
            </a:r>
            <a:r>
              <a:rPr lang="it-IT" sz="700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ulteriori informazioni 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sui corsi e sulle modalità di partecipazione: </a:t>
            </a:r>
            <a:r>
              <a:rPr lang="it-IT" sz="700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dott.ssa Valentina Panaccione -  tel. 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0775/270230  e-mail 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  <a:hlinkClick r:id="rId3"/>
              </a:rPr>
              <a:t>v.panaccione@aspin.fr.it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  - 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  <a:hlinkClick r:id="rId4"/>
              </a:rPr>
              <a:t>www.aspin.fr.it</a:t>
            </a:r>
            <a:r>
              <a:rPr lang="it-IT" sz="7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lang="it-IT" sz="7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4073" y="4500537"/>
            <a:ext cx="4824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7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Ogni incontro prevederà una </a:t>
            </a:r>
            <a:r>
              <a:rPr lang="it-IT" sz="700" b="1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testimonianza aziendale</a:t>
            </a:r>
            <a:r>
              <a:rPr lang="it-IT" sz="700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.</a:t>
            </a:r>
          </a:p>
          <a:p>
            <a:pPr algn="just"/>
            <a:r>
              <a:rPr lang="it-IT" sz="700" b="1" dirty="0" smtClean="0">
                <a:latin typeface="Calibri" pitchFamily="34" charset="0"/>
                <a:ea typeface="Arial Unicode MS" pitchFamily="34" charset="-128"/>
                <a:cs typeface="Calibri" pitchFamily="34" charset="0"/>
              </a:rPr>
              <a:t>Gli incontri si terranno nella Sala Convegni di Aspin presso la Camera di Commercio di Frosinone in Viale Roma snc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8409" y="180057"/>
            <a:ext cx="178492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asellaDiTesto 51"/>
          <p:cNvSpPr txBox="1"/>
          <p:nvPr/>
        </p:nvSpPr>
        <p:spPr>
          <a:xfrm>
            <a:off x="972145" y="1116161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163" name="Rectangle 91"/>
          <p:cNvSpPr>
            <a:spLocks noChangeArrowheads="1"/>
          </p:cNvSpPr>
          <p:nvPr/>
        </p:nvSpPr>
        <p:spPr bwMode="auto">
          <a:xfrm>
            <a:off x="2042901" y="612105"/>
            <a:ext cx="1253869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SCHEDA </a:t>
            </a:r>
            <a:r>
              <a:rPr kumimoji="0" lang="it-IT" sz="7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it-IT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 PARTECIPAZIONE</a:t>
            </a:r>
            <a:endParaRPr kumimoji="0" lang="it-I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0" name="CasellaDiTesto 99"/>
          <p:cNvSpPr txBox="1"/>
          <p:nvPr/>
        </p:nvSpPr>
        <p:spPr>
          <a:xfrm>
            <a:off x="468089" y="845839"/>
            <a:ext cx="439248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700" dirty="0" err="1" smtClean="0"/>
              <a:t>Nome………………………………………………………………</a:t>
            </a:r>
            <a:r>
              <a:rPr lang="it-IT" sz="700" dirty="0" smtClean="0"/>
              <a:t>..	Cognome </a:t>
            </a:r>
            <a:r>
              <a:rPr lang="it-IT" sz="700" dirty="0" err="1" smtClean="0"/>
              <a:t>………………………………………………………</a:t>
            </a:r>
            <a:r>
              <a:rPr lang="it-IT" sz="700" dirty="0" smtClean="0"/>
              <a:t>.</a:t>
            </a:r>
          </a:p>
          <a:p>
            <a:pPr algn="ctr"/>
            <a:endParaRPr lang="it-IT" sz="700" dirty="0" smtClean="0"/>
          </a:p>
          <a:p>
            <a:pPr algn="ctr"/>
            <a:r>
              <a:rPr lang="it-IT" sz="700" dirty="0" smtClean="0"/>
              <a:t>Azienda/Ente </a:t>
            </a:r>
            <a:r>
              <a:rPr lang="it-IT" sz="700" dirty="0" err="1" smtClean="0"/>
              <a:t>…………………………………………………………………………………………………………………………………</a:t>
            </a:r>
            <a:endParaRPr lang="it-IT" sz="700" dirty="0" smtClean="0"/>
          </a:p>
          <a:p>
            <a:pPr algn="ctr"/>
            <a:endParaRPr lang="it-IT" sz="700" dirty="0" smtClean="0"/>
          </a:p>
          <a:p>
            <a:pPr algn="ctr"/>
            <a:r>
              <a:rPr lang="it-IT" sz="700" dirty="0" smtClean="0"/>
              <a:t>Tel </a:t>
            </a:r>
            <a:r>
              <a:rPr lang="it-IT" sz="700" dirty="0" err="1" smtClean="0"/>
              <a:t>……………………………………………………………</a:t>
            </a:r>
            <a:r>
              <a:rPr lang="it-IT" sz="700" dirty="0" smtClean="0"/>
              <a:t>........       Fax </a:t>
            </a:r>
            <a:r>
              <a:rPr lang="it-IT" sz="700" dirty="0" err="1" smtClean="0"/>
              <a:t>………………………………………………………………</a:t>
            </a:r>
            <a:r>
              <a:rPr lang="it-IT" sz="700" dirty="0" smtClean="0"/>
              <a:t>..</a:t>
            </a:r>
          </a:p>
          <a:p>
            <a:pPr algn="ctr"/>
            <a:endParaRPr lang="it-IT" sz="700" dirty="0" smtClean="0"/>
          </a:p>
          <a:p>
            <a:pPr algn="ctr"/>
            <a:r>
              <a:rPr lang="it-IT" sz="700" dirty="0" smtClean="0"/>
              <a:t>E-mail </a:t>
            </a:r>
            <a:r>
              <a:rPr lang="it-IT" sz="700" dirty="0" err="1" smtClean="0"/>
              <a:t>………………………………………………………………</a:t>
            </a:r>
            <a:r>
              <a:rPr lang="it-IT" sz="700" dirty="0" smtClean="0"/>
              <a:t>.      Sito web </a:t>
            </a:r>
            <a:r>
              <a:rPr lang="it-IT" sz="700" dirty="0" err="1" smtClean="0"/>
              <a:t>………………………………………………………</a:t>
            </a:r>
            <a:r>
              <a:rPr lang="it-IT" sz="700" dirty="0" smtClean="0"/>
              <a:t>..</a:t>
            </a:r>
            <a:endParaRPr lang="it-IT" sz="700" dirty="0"/>
          </a:p>
        </p:txBody>
      </p:sp>
      <p:sp>
        <p:nvSpPr>
          <p:cNvPr id="3165" name="Rectangle 93"/>
          <p:cNvSpPr>
            <a:spLocks noChangeArrowheads="1"/>
          </p:cNvSpPr>
          <p:nvPr/>
        </p:nvSpPr>
        <p:spPr bwMode="auto">
          <a:xfrm>
            <a:off x="1947777" y="1836241"/>
            <a:ext cx="152157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BARRARE I SEMINARI </a:t>
            </a:r>
            <a:r>
              <a:rPr kumimoji="0" lang="it-IT" sz="7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DI</a:t>
            </a:r>
            <a:r>
              <a:rPr kumimoji="0" lang="it-IT" sz="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 INTERESSE:</a:t>
            </a:r>
            <a:endParaRPr kumimoji="0" lang="it-IT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4" name="Rettangolo 103"/>
          <p:cNvSpPr/>
          <p:nvPr/>
        </p:nvSpPr>
        <p:spPr>
          <a:xfrm>
            <a:off x="684113" y="2284258"/>
            <a:ext cx="103746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00" dirty="0" smtClean="0"/>
              <a:t>Globale dove? E come?</a:t>
            </a:r>
            <a:endParaRPr lang="it-IT" sz="700" dirty="0"/>
          </a:p>
        </p:txBody>
      </p:sp>
      <p:sp>
        <p:nvSpPr>
          <p:cNvPr id="105" name="Rettangolo 104"/>
          <p:cNvSpPr/>
          <p:nvPr/>
        </p:nvSpPr>
        <p:spPr>
          <a:xfrm>
            <a:off x="684113" y="2500282"/>
            <a:ext cx="785793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it-IT" sz="700" dirty="0" smtClean="0"/>
              <a:t>Business Friends</a:t>
            </a:r>
          </a:p>
        </p:txBody>
      </p:sp>
      <p:sp>
        <p:nvSpPr>
          <p:cNvPr id="107" name="Rettangolo 106"/>
          <p:cNvSpPr/>
          <p:nvPr/>
        </p:nvSpPr>
        <p:spPr>
          <a:xfrm>
            <a:off x="666695" y="2716306"/>
            <a:ext cx="140134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it-IT" sz="700" dirty="0" smtClean="0"/>
              <a:t>  Andare </a:t>
            </a:r>
            <a:r>
              <a:rPr lang="it-IT" sz="700" dirty="0" smtClean="0"/>
              <a:t>insieme, andare lontano</a:t>
            </a:r>
          </a:p>
        </p:txBody>
      </p:sp>
      <p:sp>
        <p:nvSpPr>
          <p:cNvPr id="108" name="Rettangolo 107"/>
          <p:cNvSpPr/>
          <p:nvPr/>
        </p:nvSpPr>
        <p:spPr>
          <a:xfrm>
            <a:off x="3348409" y="2052265"/>
            <a:ext cx="982961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it-IT" sz="700" dirty="0" smtClean="0"/>
              <a:t>I love </a:t>
            </a:r>
            <a:r>
              <a:rPr lang="it-IT" sz="700" dirty="0" err="1" smtClean="0"/>
              <a:t>speaking</a:t>
            </a:r>
            <a:r>
              <a:rPr lang="it-IT" sz="700" dirty="0" smtClean="0"/>
              <a:t> export</a:t>
            </a:r>
          </a:p>
        </p:txBody>
      </p:sp>
      <p:sp>
        <p:nvSpPr>
          <p:cNvPr id="109" name="Rettangolo 108"/>
          <p:cNvSpPr/>
          <p:nvPr/>
        </p:nvSpPr>
        <p:spPr>
          <a:xfrm>
            <a:off x="3347275" y="2268289"/>
            <a:ext cx="136928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it-IT" sz="700" dirty="0" smtClean="0"/>
              <a:t>Posso presentarti la mia azienda</a:t>
            </a:r>
          </a:p>
        </p:txBody>
      </p:sp>
      <p:sp>
        <p:nvSpPr>
          <p:cNvPr id="110" name="Rettangolo 109"/>
          <p:cNvSpPr/>
          <p:nvPr/>
        </p:nvSpPr>
        <p:spPr>
          <a:xfrm>
            <a:off x="3348409" y="2484313"/>
            <a:ext cx="721672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it-IT" sz="700" dirty="0" err="1" smtClean="0"/>
              <a:t>Made</a:t>
            </a:r>
            <a:r>
              <a:rPr lang="it-IT" sz="700" dirty="0" smtClean="0"/>
              <a:t> in </a:t>
            </a:r>
            <a:r>
              <a:rPr lang="it-IT" sz="700" dirty="0" err="1" smtClean="0"/>
              <a:t>Brand</a:t>
            </a:r>
            <a:endParaRPr lang="it-IT" sz="700" dirty="0" smtClean="0"/>
          </a:p>
        </p:txBody>
      </p:sp>
      <p:pic>
        <p:nvPicPr>
          <p:cNvPr id="113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113" y="2787734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385" y="2124273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385" y="2340297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6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385" y="2556321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243099" y="3492425"/>
            <a:ext cx="49055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Inviare a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ASPIN 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Azienda Speciale della Camera di Commercio di Frosinone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Fax : 0775.874225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e-mail: </a:t>
            </a:r>
            <a:r>
              <a:rPr kumimoji="0" lang="it-IT" sz="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  <a:hlinkClick r:id="rId3"/>
              </a:rPr>
              <a:t>v.panaccione@aspin.fr.it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Privacy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L’azienda esprime il consenso al trattamento e alla comunicazione di tutti i dati contenuti nella domanda di partecipazione (ai sensi del </a:t>
            </a:r>
            <a:r>
              <a:rPr kumimoji="0" lang="it-IT" sz="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Dlsg</a:t>
            </a: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 196/2003)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fatti salvi i diritti di cui all’art. 7. Ai sensi dell’art. 13 i dati saranno trattati, con modalità cartacee ed informatizzate, da ASPIN, oltre che per scopi amministrativi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e contabili, per invio di materiale informativo (via fax, posta elettronica o posta ordinaria) relativo ad iniziative, in Italia e all’estero, promosse da ASPIN nell’ambito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delle proprie attività istituzionali. I dati potranno essere comunicati da ASPIN ad altre organizzazioni o enti promotori delle stesse iniziative o che collaborano con ASPIN,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sia in Italia che all’estero. Per qualsiasi richiesta di informazione, aggiornamento, o cancellazione è possibile contattare il titolare del trattamento, ASPIN, all’indirizzo: </a:t>
            </a: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  <a:hlinkClick r:id="rId4"/>
              </a:rPr>
              <a:t>info@aspin.fr.it</a:t>
            </a:r>
            <a:r>
              <a:rPr kumimoji="0" lang="it-IT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.</a:t>
            </a: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19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089" y="4716561"/>
            <a:ext cx="727585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" name="Picture 20" descr="D:\Documenti&amp;Valentina\IMMAGINI\LOGHI\Loghi nuovi\Logo CCIAA (colore) 600x172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8489" y="4716561"/>
            <a:ext cx="796839" cy="22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8409" y="180057"/>
            <a:ext cx="178492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CasellaDiTesto 26"/>
          <p:cNvSpPr txBox="1"/>
          <p:nvPr/>
        </p:nvSpPr>
        <p:spPr>
          <a:xfrm>
            <a:off x="612105" y="3132385"/>
            <a:ext cx="24482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dirty="0" smtClean="0"/>
              <a:t>Parteciperò al </a:t>
            </a:r>
            <a:r>
              <a:rPr lang="it-IT" sz="700" b="1" dirty="0" smtClean="0"/>
              <a:t>gruppo di lavoro </a:t>
            </a:r>
            <a:r>
              <a:rPr lang="it-IT" sz="700" dirty="0" smtClean="0"/>
              <a:t>dalle ore 14.00 alle ore 15.00</a:t>
            </a:r>
            <a:endParaRPr lang="it-IT" sz="700" dirty="0"/>
          </a:p>
        </p:txBody>
      </p:sp>
      <p:pic>
        <p:nvPicPr>
          <p:cNvPr id="28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409" y="3204393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6481" y="3204393"/>
            <a:ext cx="72008" cy="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CasellaDiTesto 29"/>
          <p:cNvSpPr txBox="1"/>
          <p:nvPr/>
        </p:nvSpPr>
        <p:spPr>
          <a:xfrm>
            <a:off x="3132385" y="3132385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dirty="0" smtClean="0"/>
              <a:t>si</a:t>
            </a:r>
            <a:endParaRPr lang="it-IT" sz="700" dirty="0"/>
          </a:p>
        </p:txBody>
      </p:sp>
      <p:sp>
        <p:nvSpPr>
          <p:cNvPr id="31" name="CasellaDiTesto 30"/>
          <p:cNvSpPr txBox="1"/>
          <p:nvPr/>
        </p:nvSpPr>
        <p:spPr>
          <a:xfrm>
            <a:off x="3708449" y="3132385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dirty="0" smtClean="0"/>
              <a:t>no</a:t>
            </a:r>
            <a:endParaRPr lang="it-IT" sz="700" dirty="0"/>
          </a:p>
        </p:txBody>
      </p:sp>
      <p:sp>
        <p:nvSpPr>
          <p:cNvPr id="32" name="Rettangolo 31"/>
          <p:cNvSpPr/>
          <p:nvPr/>
        </p:nvSpPr>
        <p:spPr>
          <a:xfrm>
            <a:off x="684113" y="2052265"/>
            <a:ext cx="1954381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it-IT" sz="700" dirty="0" err="1" smtClean="0"/>
              <a:t>Exportare</a:t>
            </a:r>
            <a:r>
              <a:rPr lang="it-IT" sz="700" dirty="0" smtClean="0"/>
              <a:t> o non </a:t>
            </a:r>
            <a:r>
              <a:rPr lang="it-IT" sz="700" dirty="0" err="1" smtClean="0"/>
              <a:t>exportare</a:t>
            </a:r>
            <a:r>
              <a:rPr lang="it-IT" sz="700" dirty="0" smtClean="0"/>
              <a:t>? Questo è il dilemma</a:t>
            </a:r>
            <a:endParaRPr lang="it-IT" sz="700" dirty="0"/>
          </a:p>
        </p:txBody>
      </p:sp>
      <p:pic>
        <p:nvPicPr>
          <p:cNvPr id="1026" name="Picture 2" descr="http://t1.gstatic.com/images?q=tbn:ANd9GcTK2k7dAuf-nxrnyoxgwBOVdCZzlbCOyaGGGF3JTSg4ummIn9AqaQ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105" y="2086384"/>
            <a:ext cx="144016" cy="144016"/>
          </a:xfrm>
          <a:prstGeom prst="rect">
            <a:avLst/>
          </a:prstGeom>
          <a:noFill/>
        </p:spPr>
      </p:pic>
      <p:pic>
        <p:nvPicPr>
          <p:cNvPr id="33" name="Picture 2" descr="http://t1.gstatic.com/images?q=tbn:ANd9GcTK2k7dAuf-nxrnyoxgwBOVdCZzlbCOyaGGGF3JTSg4ummIn9AqaQ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105" y="2340297"/>
            <a:ext cx="144016" cy="144016"/>
          </a:xfrm>
          <a:prstGeom prst="rect">
            <a:avLst/>
          </a:prstGeom>
          <a:noFill/>
        </p:spPr>
      </p:pic>
      <p:pic>
        <p:nvPicPr>
          <p:cNvPr id="34" name="Picture 2" descr="http://t1.gstatic.com/images?q=tbn:ANd9GcTK2k7dAuf-nxrnyoxgwBOVdCZzlbCOyaGGGF3JTSg4ummIn9AqaQ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105" y="2492697"/>
            <a:ext cx="144016" cy="144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821</Words>
  <Application>Microsoft Office PowerPoint</Application>
  <PresentationFormat>Personalizzato</PresentationFormat>
  <Paragraphs>81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Aspin21</dc:creator>
  <cp:lastModifiedBy>Aspin21</cp:lastModifiedBy>
  <cp:revision>43</cp:revision>
  <dcterms:created xsi:type="dcterms:W3CDTF">2013-12-05T11:05:56Z</dcterms:created>
  <dcterms:modified xsi:type="dcterms:W3CDTF">2014-04-14T11:32:58Z</dcterms:modified>
</cp:coreProperties>
</file>